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79" r:id="rId4"/>
    <p:sldId id="260" r:id="rId5"/>
    <p:sldId id="259" r:id="rId6"/>
    <p:sldId id="261" r:id="rId7"/>
    <p:sldId id="269" r:id="rId8"/>
    <p:sldId id="278" r:id="rId9"/>
    <p:sldId id="270" r:id="rId10"/>
    <p:sldId id="267" r:id="rId11"/>
    <p:sldId id="266" r:id="rId12"/>
    <p:sldId id="276" r:id="rId13"/>
    <p:sldId id="280" r:id="rId14"/>
    <p:sldId id="277" r:id="rId15"/>
    <p:sldId id="271" r:id="rId16"/>
    <p:sldId id="272" r:id="rId17"/>
    <p:sldId id="273" r:id="rId18"/>
    <p:sldId id="274" r:id="rId19"/>
    <p:sldId id="265" r:id="rId2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uska" initials="m" lastIdx="2" clrIdx="0">
    <p:extLst>
      <p:ext uri="{19B8F6BF-5375-455C-9EA6-DF929625EA0E}">
        <p15:presenceInfo xmlns:p15="http://schemas.microsoft.com/office/powerpoint/2012/main" userId="matusk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713" autoAdjust="0"/>
  </p:normalViewPr>
  <p:slideViewPr>
    <p:cSldViewPr snapToGrid="0">
      <p:cViewPr varScale="1">
        <p:scale>
          <a:sx n="101" d="100"/>
          <a:sy n="101" d="100"/>
        </p:scale>
        <p:origin x="143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nislav Juráň" userId="5a114050-b02e-4565-88da-eb7fe4e6860a" providerId="ADAL" clId="{B4AE0D11-13C4-48C9-A120-0EA077BF5671}"/>
    <pc:docChg chg="modSld">
      <pc:chgData name="Stanislav Juráň" userId="5a114050-b02e-4565-88da-eb7fe4e6860a" providerId="ADAL" clId="{B4AE0D11-13C4-48C9-A120-0EA077BF5671}" dt="2024-05-28T18:48:00.230" v="41" actId="14100"/>
      <pc:docMkLst>
        <pc:docMk/>
      </pc:docMkLst>
      <pc:sldChg chg="modSp mod">
        <pc:chgData name="Stanislav Juráň" userId="5a114050-b02e-4565-88da-eb7fe4e6860a" providerId="ADAL" clId="{B4AE0D11-13C4-48C9-A120-0EA077BF5671}" dt="2024-05-28T18:48:00.230" v="41" actId="14100"/>
        <pc:sldMkLst>
          <pc:docMk/>
          <pc:sldMk cId="0" sldId="256"/>
        </pc:sldMkLst>
        <pc:spChg chg="mod">
          <ac:chgData name="Stanislav Juráň" userId="5a114050-b02e-4565-88da-eb7fe4e6860a" providerId="ADAL" clId="{B4AE0D11-13C4-48C9-A120-0EA077BF5671}" dt="2024-05-28T18:47:51.542" v="40" actId="20577"/>
          <ac:spMkLst>
            <pc:docMk/>
            <pc:sldMk cId="0" sldId="256"/>
            <ac:spMk id="14" creationId="{00000000-0000-0000-0000-000000000000}"/>
          </ac:spMkLst>
        </pc:spChg>
        <pc:picChg chg="mod">
          <ac:chgData name="Stanislav Juráň" userId="5a114050-b02e-4565-88da-eb7fe4e6860a" providerId="ADAL" clId="{B4AE0D11-13C4-48C9-A120-0EA077BF5671}" dt="2024-05-28T18:48:00.230" v="41" actId="14100"/>
          <ac:picMkLst>
            <pc:docMk/>
            <pc:sldMk cId="0" sldId="256"/>
            <ac:picMk id="1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21518-D7CB-4D0E-9D27-FFA7F6EB0DCC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B2F4D9-5ED2-4E0E-8959-A16D61879E60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B2F4D9-5ED2-4E0E-8959-A16D61879E60}" type="slidenum">
              <a:rPr lang="cs-CZ" smtClean="0"/>
              <a:pPr/>
              <a:t>1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47611-EFAB-4C53-AD30-854329843869}" type="datetimeFigureOut">
              <a:rPr lang="cs-CZ" smtClean="0"/>
              <a:pPr/>
              <a:t>30.06.2026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9DC15-0E7F-40BA-A407-59865F3F67C7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juhanakova@vodam.cz" TargetMode="External"/><Relationship Id="rId2" Type="http://schemas.openxmlformats.org/officeDocument/2006/relationships/hyperlink" Target="mailto:Czerwek@vodam.cz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ek 12" descr="pozadí 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238992" y="-1"/>
            <a:ext cx="9476509" cy="7024021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3568" y="13407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cs-CZ" sz="6000" b="1" dirty="0"/>
              <a:t>Projektování v oblasti likvidace odpadních vod</a:t>
            </a:r>
            <a:br>
              <a:rPr lang="cs-CZ" dirty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31640" y="2708920"/>
            <a:ext cx="6440760" cy="550912"/>
          </a:xfrm>
        </p:spPr>
        <p:txBody>
          <a:bodyPr>
            <a:normAutofit fontScale="92500"/>
          </a:bodyPr>
          <a:lstStyle/>
          <a:p>
            <a:r>
              <a:rPr lang="cs-CZ" b="1" dirty="0"/>
              <a:t>s důrazem na decentralizované systémy</a:t>
            </a:r>
          </a:p>
          <a:p>
            <a:endParaRPr lang="cs-CZ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755576" y="3395174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lphaUcPeriod"/>
            </a:pPr>
            <a:r>
              <a:rPr lang="cs-CZ" dirty="0"/>
              <a:t>Obecné poznámky a zkušenosti projektanta v oblasti decentralizovaného čištění odpadních vod.</a:t>
            </a:r>
          </a:p>
          <a:p>
            <a:pPr marL="342900" indent="-342900">
              <a:buFont typeface="+mj-lt"/>
              <a:buAutoNum type="alphaUcPeriod"/>
            </a:pPr>
            <a:r>
              <a:rPr lang="cs-CZ" dirty="0"/>
              <a:t>Představení projektu „Odkanalizování obce Jakartovice systémem MDČOV, II. etapa“. 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0D07CDF-2074-F6F0-933F-8B16E960C0F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542" y="4730845"/>
            <a:ext cx="1078916" cy="10789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ozadí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5760" y="404664"/>
            <a:ext cx="8892480" cy="1156597"/>
          </a:xfrm>
        </p:spPr>
        <p:txBody>
          <a:bodyPr>
            <a:normAutofit fontScale="90000"/>
          </a:bodyPr>
          <a:lstStyle/>
          <a:p>
            <a:r>
              <a:rPr lang="cs-CZ" sz="33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A. Obecné poznámky a zkušenosti projektanta v oblasti decentralizovaného čištění odpadních vod</a:t>
            </a:r>
            <a:br>
              <a:rPr lang="cs-CZ" sz="2400" dirty="0"/>
            </a:br>
            <a:endParaRPr lang="cs-CZ" sz="24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199" y="1561261"/>
            <a:ext cx="8277225" cy="2267447"/>
          </a:xfrm>
        </p:spPr>
        <p:txBody>
          <a:bodyPr>
            <a:noAutofit/>
          </a:bodyPr>
          <a:lstStyle/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800" b="1" dirty="0"/>
              <a:t>Co je decentralizované čištění odpadních vod</a:t>
            </a:r>
            <a:r>
              <a:rPr lang="cs-CZ" sz="1400" b="1" dirty="0"/>
              <a:t>?</a:t>
            </a:r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400" dirty="0"/>
              <a:t>Decentralizované čištění odpadních vod je systém, ve kterém má každá nemovitost vlastní domovní čistírnu odpadních vod (DČOV). Ta zajišťuje čištění splaškových vod přímo v místě jejich vzniku.</a:t>
            </a:r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400" dirty="0"/>
              <a:t>Vyčištěná voda je následně odváděna do </a:t>
            </a:r>
            <a:r>
              <a:rPr lang="cs-CZ" sz="1400" dirty="0">
                <a:solidFill>
                  <a:srgbClr val="00B0F0"/>
                </a:solidFill>
              </a:rPr>
              <a:t>vodního toku</a:t>
            </a:r>
            <a:r>
              <a:rPr lang="cs-CZ" sz="1400" dirty="0"/>
              <a:t>, do </a:t>
            </a:r>
            <a:r>
              <a:rPr lang="cs-CZ" sz="1400" dirty="0">
                <a:solidFill>
                  <a:srgbClr val="FF0000"/>
                </a:solidFill>
              </a:rPr>
              <a:t>jednotné kanalizace</a:t>
            </a:r>
            <a:r>
              <a:rPr lang="cs-CZ" sz="1400" dirty="0"/>
              <a:t>, nebo je </a:t>
            </a:r>
            <a:r>
              <a:rPr lang="cs-CZ" sz="1400" dirty="0">
                <a:solidFill>
                  <a:srgbClr val="00B050"/>
                </a:solidFill>
              </a:rPr>
              <a:t>vsakována</a:t>
            </a:r>
            <a:r>
              <a:rPr lang="cs-CZ" sz="1400" dirty="0"/>
              <a:t> na pozemku.</a:t>
            </a:r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800" b="1" dirty="0"/>
              <a:t>Proč se tento způsob stále více využívá?</a:t>
            </a:r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400" dirty="0"/>
              <a:t>Umožňuje efektivně řešit odkanalizování v obcích s rozptýlenou zástavbou.</a:t>
            </a:r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400" dirty="0"/>
              <a:t>Snižuje potřebu budování rozsáhlých kanalizačních sítí.</a:t>
            </a:r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400" dirty="0"/>
              <a:t>Na realizaci lze získat finanční podporu</a:t>
            </a:r>
            <a:endParaRPr lang="cs-CZ" sz="1100" dirty="0"/>
          </a:p>
          <a:p>
            <a:pPr marL="0" indent="0">
              <a:buNone/>
            </a:pPr>
            <a:endParaRPr lang="cs-CZ" sz="1600" dirty="0"/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C0BB25B5-0471-461C-28F0-006744FC5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2"/>
          <a:stretch>
            <a:fillRect/>
          </a:stretch>
        </p:blipFill>
        <p:spPr>
          <a:xfrm>
            <a:off x="5068623" y="3828707"/>
            <a:ext cx="2415784" cy="2104329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F9E2767B-FB1B-B709-87CA-023DAB42B6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034" y="3828708"/>
            <a:ext cx="3156493" cy="21043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3F254DC-3DBF-581C-3DF0-F854D1852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57224"/>
            <a:ext cx="8229600" cy="760413"/>
          </a:xfrm>
        </p:spPr>
        <p:txBody>
          <a:bodyPr>
            <a:normAutofit/>
          </a:bodyPr>
          <a:lstStyle/>
          <a:p>
            <a:pPr fontAlgn="t"/>
            <a:r>
              <a:rPr lang="cs-CZ" sz="3600" dirty="0">
                <a:solidFill>
                  <a:srgbClr val="002060"/>
                </a:solidFill>
              </a:rPr>
              <a:t>Podmínky dotační výzvy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E77B8F-C1E9-9E10-0E1E-03D0BE291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000" b="1" dirty="0"/>
              <a:t>Požadavky na navržené DČOV</a:t>
            </a:r>
            <a:endParaRPr lang="cs-CZ" sz="2000" dirty="0"/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400" dirty="0"/>
              <a:t>Do projektu musí být zapojeno minimálně </a:t>
            </a:r>
            <a:r>
              <a:rPr lang="cs-CZ" sz="1400" b="1" dirty="0"/>
              <a:t>30 % ekvivalentních obyvatel (EO)</a:t>
            </a:r>
            <a:r>
              <a:rPr lang="cs-CZ" sz="1400" dirty="0"/>
              <a:t> z řešeného území.</a:t>
            </a:r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400" dirty="0"/>
              <a:t>Navržené DČOV musí splňovat požadované parametry pro vypouštění vyčištěných odpadních vod do vod povrchových nebo podzemních.</a:t>
            </a:r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400" dirty="0"/>
              <a:t>Součástí každé DČOV musí být systém </a:t>
            </a:r>
            <a:r>
              <a:rPr lang="cs-CZ" sz="1400" b="1" dirty="0"/>
              <a:t>nepřetržitého vzdáleného monitoringu provozu</a:t>
            </a:r>
            <a:endParaRPr lang="cs-CZ" sz="1200" dirty="0"/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000" b="1" dirty="0"/>
              <a:t>Požadavky na vzdálený monitoring</a:t>
            </a:r>
            <a:endParaRPr lang="cs-CZ" sz="2000" dirty="0"/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400" dirty="0"/>
              <a:t>Monitorovací systém musí umožňovat zejména:</a:t>
            </a:r>
          </a:p>
          <a:p>
            <a:pPr lvl="1"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200" dirty="0"/>
              <a:t>evidenci a hlášení výpadku a obnovení dodávky elektrické energie,</a:t>
            </a:r>
          </a:p>
          <a:p>
            <a:pPr lvl="1"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200" dirty="0"/>
              <a:t>kontrolu základních funkcí DČOV (provoz dmychadla, čerpadla apod.),</a:t>
            </a:r>
          </a:p>
          <a:p>
            <a:pPr lvl="1"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200" dirty="0"/>
              <a:t>kontrolu funkčnosti aerace,</a:t>
            </a:r>
          </a:p>
          <a:p>
            <a:pPr lvl="1"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200" dirty="0"/>
              <a:t>dlouhodobý provoz po celou dobu udržitelnosti projektu.</a:t>
            </a:r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400" b="1" dirty="0"/>
              <a:t>Posouzení možností využití vyčištěné vody</a:t>
            </a:r>
            <a:endParaRPr lang="cs-CZ" sz="2400" dirty="0"/>
          </a:p>
          <a:p>
            <a:pPr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400" dirty="0"/>
              <a:t>Projektant u každé nemovitosti prověří, zda je technicky možné:</a:t>
            </a:r>
          </a:p>
          <a:p>
            <a:pPr lvl="1"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200" dirty="0"/>
              <a:t>akumulovat vyčištěnou odpadní vodu,</a:t>
            </a:r>
          </a:p>
          <a:p>
            <a:pPr lvl="1"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200" dirty="0"/>
              <a:t>využívat ji například pro splachování toalet nebo zálivku zeleně,</a:t>
            </a:r>
          </a:p>
          <a:p>
            <a:pPr lvl="1"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200" dirty="0"/>
              <a:t>případně využít po potřebných úpravách stávající jímku jako akumulační nádrž.</a:t>
            </a:r>
          </a:p>
          <a:p>
            <a:pPr lvl="1" fontAlgn="t">
              <a:lnSpc>
                <a:spcPts val="1500"/>
              </a:lnSpc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200" dirty="0"/>
              <a:t>Zvláštní důraz je kladen na nemovitosti, kde bude vyčištěná voda vypouštěna do vod podzemních.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21943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ozadí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892480" cy="1008112"/>
          </a:xfrm>
        </p:spPr>
        <p:txBody>
          <a:bodyPr>
            <a:normAutofit/>
          </a:bodyPr>
          <a:lstStyle/>
          <a:p>
            <a:r>
              <a:rPr lang="cs-CZ" sz="3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Projektování a povolení DČOV – vyhláška 131/2024 Sb.</a:t>
            </a:r>
            <a:br>
              <a:rPr lang="cs-CZ" sz="3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</a:br>
            <a:r>
              <a:rPr lang="cs-CZ" sz="3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Vyhláška o dokumentaci staveb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2870" y="1361411"/>
            <a:ext cx="6170329" cy="4296439"/>
          </a:xfrm>
        </p:spPr>
        <p:txBody>
          <a:bodyPr>
            <a:normAutofit fontScale="62500" lnSpcReduction="20000"/>
          </a:bodyPr>
          <a:lstStyle/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b="1" dirty="0"/>
              <a:t>Projektová činnost</a:t>
            </a:r>
            <a:endParaRPr lang="cs-CZ" dirty="0"/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Zpracování dokumentace pro povolení záměru (DSP).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Zpracování dokumentace pro provádění stavby (DPS).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b="1" dirty="0"/>
              <a:t>Inženýrská činnost</a:t>
            </a:r>
            <a:endParaRPr lang="cs-CZ" dirty="0"/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Projednání dokumentace DSP s dotčenými orgány a zajištění povolení záměru.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Zajištění povolení k vypouštění vyčištěných odpadních vod do vod povrchových nebo podzemních (nakládání s vodami).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b="1" dirty="0"/>
              <a:t>Související odborné podklady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Inženýrsko-geologický průzkum.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Hydrogeologické posouzení.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Geodetické zaměření.</a:t>
            </a:r>
          </a:p>
          <a:p>
            <a:endParaRPr lang="cs-CZ" sz="2000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5A90069-5B70-5DC7-5563-CD4CA1A949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2037" y="3642372"/>
            <a:ext cx="3204000" cy="2150633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ozadí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41784" y="1219200"/>
            <a:ext cx="5373216" cy="4762500"/>
          </a:xfrm>
        </p:spPr>
        <p:txBody>
          <a:bodyPr>
            <a:normAutofit fontScale="70000" lnSpcReduction="20000"/>
          </a:bodyPr>
          <a:lstStyle/>
          <a:p>
            <a:pPr lvl="0">
              <a:buClr>
                <a:srgbClr val="00B0F0"/>
              </a:buClr>
              <a:buFont typeface="Wingdings" pitchFamily="2" charset="2"/>
              <a:buChar char="q"/>
            </a:pPr>
            <a:r>
              <a:rPr lang="cs-CZ" sz="3600" b="1" dirty="0"/>
              <a:t>Pro realizaci DČOV jsou potřeba tato povolení</a:t>
            </a:r>
            <a:endParaRPr lang="cs-CZ" sz="3600" dirty="0"/>
          </a:p>
          <a:p>
            <a:pPr lvl="1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Povolení stavby/povolení záměru</a:t>
            </a:r>
          </a:p>
          <a:p>
            <a:pPr lvl="2">
              <a:buClr>
                <a:srgbClr val="00B0F0"/>
              </a:buClr>
            </a:pPr>
            <a:r>
              <a:rPr lang="cs-CZ" sz="2200" dirty="0"/>
              <a:t>Doporučujeme vybírat pouze certifikované ČOV s evropským označením CE, které zaručuje splnění platných technických požadavků.</a:t>
            </a:r>
          </a:p>
          <a:p>
            <a:pPr lvl="2">
              <a:buClr>
                <a:srgbClr val="00B0F0"/>
              </a:buClr>
            </a:pPr>
            <a:r>
              <a:rPr lang="cs-CZ" sz="2200" dirty="0"/>
              <a:t>Po zpracování projektové dokumentace následuje projednání a schválení záměru příslušným stavebním úřadem.</a:t>
            </a:r>
          </a:p>
          <a:p>
            <a:pPr marL="714375" lvl="3" indent="-266700" defTabSz="809625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800" dirty="0"/>
              <a:t>Vodoprávní povolení – nakládání s vodami</a:t>
            </a:r>
          </a:p>
          <a:p>
            <a:pPr lvl="2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000" dirty="0"/>
              <a:t>Parametry ČOV jsou stanoveny projektovou dokumentací (v souladu s výzvou SFŽP)</a:t>
            </a:r>
          </a:p>
          <a:p>
            <a:pPr lvl="2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200" dirty="0"/>
              <a:t>Součástí povolovacího procesu je povolení k vypouštění vyčištěných odpadních vod do vod povrchových nebo podzemních. </a:t>
            </a:r>
          </a:p>
          <a:p>
            <a:pPr lvl="2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200" dirty="0"/>
              <a:t>Požadavky na odběr a rozbor vzorků určuje vodoprávní úřad.</a:t>
            </a:r>
          </a:p>
          <a:p>
            <a:pPr marL="0" indent="0">
              <a:buNone/>
            </a:pPr>
            <a:endParaRPr lang="cs-CZ" sz="3200" b="1" dirty="0"/>
          </a:p>
          <a:p>
            <a:endParaRPr lang="cs-CZ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895C309-15EC-C89A-575E-81058CFD8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2060"/>
                </a:solidFill>
              </a:rPr>
              <a:t>Forma povolování DČOV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266FDE4-A194-A67E-79EB-95FD660BD4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323" y="2566500"/>
            <a:ext cx="3097893" cy="20678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ozadí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25252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000" dirty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B. Odkanalizování obce Jakartovice systémem MDČOV, II. etapa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57200" y="1314450"/>
            <a:ext cx="8229600" cy="4657725"/>
          </a:xfrm>
        </p:spPr>
        <p:txBody>
          <a:bodyPr>
            <a:normAutofit fontScale="47500" lnSpcReduction="20000"/>
          </a:bodyPr>
          <a:lstStyle/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3600" b="1" dirty="0"/>
              <a:t>Základní informace o obci</a:t>
            </a:r>
            <a:endParaRPr lang="cs-CZ" sz="3600" dirty="0"/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Obec Jakartovice má přibližně </a:t>
            </a:r>
            <a:r>
              <a:rPr lang="cs-CZ" b="1" dirty="0"/>
              <a:t>1 100 obyvatel</a:t>
            </a:r>
            <a:r>
              <a:rPr lang="cs-CZ" dirty="0"/>
              <a:t>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Projekt se týká všech místních částí: </a:t>
            </a:r>
            <a:r>
              <a:rPr lang="cs-CZ" b="1" dirty="0"/>
              <a:t>Jakartovice, </a:t>
            </a:r>
            <a:r>
              <a:rPr lang="cs-CZ" b="1" dirty="0" err="1"/>
              <a:t>Bohdanovice</a:t>
            </a:r>
            <a:r>
              <a:rPr lang="cs-CZ" b="1" dirty="0"/>
              <a:t>, Deštné a Hořejší Kunčice</a:t>
            </a:r>
            <a:r>
              <a:rPr lang="cs-CZ" dirty="0"/>
              <a:t>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Vyčištěné odpadní vody budou odváděny do místních vodních toků: </a:t>
            </a:r>
            <a:r>
              <a:rPr lang="cs-CZ" b="1" dirty="0"/>
              <a:t>Hvozdnice, Deštná a dalších drobných bezejmenných toků</a:t>
            </a:r>
            <a:r>
              <a:rPr lang="cs-CZ" dirty="0"/>
              <a:t>, do obecní kanalizace nebo do vsakovacích objektů.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3600" b="1" dirty="0"/>
              <a:t>Předběžný rozsah projektu</a:t>
            </a:r>
            <a:r>
              <a:rPr lang="cs-CZ" sz="3600" dirty="0"/>
              <a:t> 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Celkem je navrženo </a:t>
            </a:r>
            <a:r>
              <a:rPr lang="cs-CZ" b="1" dirty="0"/>
              <a:t>86 domovních čistíren odpadních vod (DČOV)</a:t>
            </a:r>
            <a:r>
              <a:rPr lang="cs-CZ" dirty="0"/>
              <a:t>: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Jakartovice – </a:t>
            </a:r>
            <a:r>
              <a:rPr lang="cs-CZ" b="1" dirty="0"/>
              <a:t>31 DČOV</a:t>
            </a:r>
            <a:endParaRPr lang="cs-CZ" dirty="0"/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 err="1"/>
              <a:t>Bohdanovice</a:t>
            </a:r>
            <a:r>
              <a:rPr lang="cs-CZ" dirty="0"/>
              <a:t> – </a:t>
            </a:r>
            <a:r>
              <a:rPr lang="cs-CZ" b="1" dirty="0"/>
              <a:t>17 DČOV</a:t>
            </a:r>
            <a:endParaRPr lang="cs-CZ" dirty="0"/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Deštné – </a:t>
            </a:r>
            <a:r>
              <a:rPr lang="cs-CZ" b="1" dirty="0"/>
              <a:t>27 DČOV</a:t>
            </a:r>
            <a:endParaRPr lang="cs-CZ" dirty="0"/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Hořejší Kunčice – </a:t>
            </a:r>
            <a:r>
              <a:rPr lang="cs-CZ" b="1" dirty="0"/>
              <a:t>11 DČOV</a:t>
            </a:r>
            <a:endParaRPr lang="cs-CZ" dirty="0"/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3600" b="1" dirty="0"/>
              <a:t>Projektový tým</a:t>
            </a:r>
            <a:r>
              <a:rPr lang="cs-CZ" sz="3600" dirty="0"/>
              <a:t> </a:t>
            </a:r>
          </a:p>
          <a:p>
            <a:pPr fontAlgn="t">
              <a:lnSpc>
                <a:spcPct val="120000"/>
              </a:lnSpc>
              <a:buClr>
                <a:srgbClr val="00B0F0"/>
              </a:buClr>
            </a:pPr>
            <a:r>
              <a:rPr lang="cs-CZ" dirty="0"/>
              <a:t>Na přípravě dokumentace a povolení se budou podílet: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Hlavní inženýr projektu – autorizovaný inženýr </a:t>
            </a:r>
          </a:p>
          <a:p>
            <a:pPr marL="457200" lvl="1" indent="0" fontAlgn="t">
              <a:buClr>
                <a:srgbClr val="00B0F0"/>
              </a:buClr>
              <a:buNone/>
            </a:pPr>
            <a:r>
              <a:rPr lang="cs-CZ" dirty="0"/>
              <a:t>	v oboru vodohospodářských staveb.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Odpovědný projektant DČOV.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Tým spolupracujících projektantů.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Pracovnice zajišťující inženýrskou činnost a komunikaci s úřady.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Zástupci obce v čele s paní starostkou.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Geodet.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Hydrogeolog.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BCBBAEE6-BF39-798B-2A2D-E26B0298E2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986" y="3429000"/>
            <a:ext cx="3405674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8FE0583-D21F-06BF-562D-0A58620519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solidFill>
                  <a:srgbClr val="002060"/>
                </a:solidFill>
              </a:rPr>
              <a:t>Jak probíhá schůzka při projednání umístění ČOV a objektů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C2BBC9-028F-82A7-EA9C-493A066C85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477250" cy="4257674"/>
          </a:xfrm>
        </p:spPr>
        <p:txBody>
          <a:bodyPr>
            <a:normAutofit/>
          </a:bodyPr>
          <a:lstStyle/>
          <a:p>
            <a:pPr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100" dirty="0"/>
              <a:t>Je domluvená dopředu – emailem nebo telefonicky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100" dirty="0"/>
              <a:t>Na informační schůzce jsou majitelé nemovitostí seznámeni s tím, jaké podklady je vhodné připravit před návštěvou projektanta: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600" dirty="0"/>
              <a:t>Trasu stávající kanalizace z objektu (WC, koupelna, kuchyň, prádelna apod.)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600" dirty="0"/>
              <a:t>Jak likvidujete splašky - jímka, septik, přeliv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600" dirty="0"/>
              <a:t>Jaký je orientační rozměr, počet přítoků a hloubka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600" dirty="0"/>
              <a:t>Polohu ostatních inženýrských sítí na pozemku,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600" dirty="0"/>
              <a:t>Dostupné výkresy, zákresy a </a:t>
            </a:r>
          </a:p>
          <a:p>
            <a:pPr marL="457200" lvl="1" indent="0" fontAlgn="t">
              <a:buClr>
                <a:srgbClr val="00B0F0"/>
              </a:buClr>
              <a:buNone/>
            </a:pPr>
            <a:r>
              <a:rPr lang="cs-CZ" sz="1600" dirty="0"/>
              <a:t>	případná související povolení,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600" dirty="0"/>
              <a:t>Zda máte studnu a pro jaké účely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600" dirty="0"/>
              <a:t>Pokud je to možné, vyčerpejte jímku </a:t>
            </a:r>
          </a:p>
          <a:p>
            <a:pPr marL="457200" lvl="1" indent="0" fontAlgn="t">
              <a:buClr>
                <a:srgbClr val="00B0F0"/>
              </a:buClr>
              <a:buNone/>
            </a:pPr>
            <a:r>
              <a:rPr lang="cs-CZ" sz="1600" dirty="0"/>
              <a:t>	před návštěvou projektanta,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600" dirty="0"/>
              <a:t>Případné znalosti o obecní kanalizaci v blízkosti domu.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232C44AA-CC49-CE59-CDC8-451ACC61DE0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0435" y="3062743"/>
            <a:ext cx="3270185" cy="219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57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30A0B2-2065-52BE-4D2C-EF88C7B3E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solidFill>
                  <a:srgbClr val="002060"/>
                </a:solidFill>
              </a:rPr>
              <a:t>Jak probíhá schůzka při projednání jedné ČOV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6E0840-FD68-80AA-8705-A6F846E568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300" dirty="0"/>
              <a:t>Vždy hledáme optimální řešení, které respektuje požadavky vlastníka nemovitosti a zároveň je technicky proveditelné.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300" dirty="0"/>
              <a:t>Vycházíme z dlouholetých zkušeností s projektováním a autorským dozorem staveb decentralizovaného čištění odpadních vod. 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300" dirty="0"/>
              <a:t>Každá nemovitost je specifická – někde postačí jedna návštěva, jinde je potřeba více jednání a konzultací. 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300" dirty="0"/>
              <a:t>Po místním šetření s projektantem bude následovat geodetické zaměření pozemku. 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300" dirty="0"/>
              <a:t>Úspěšná příprava projektu je založena na vzájemné spolupráci, otevřené komunikaci a věcném přístupu všech zúčastněných.</a:t>
            </a:r>
          </a:p>
          <a:p>
            <a:pPr>
              <a:buClr>
                <a:srgbClr val="00B0F0"/>
              </a:buClr>
              <a:buFont typeface="Wingdings" panose="05000000000000000000" pitchFamily="2" charset="2"/>
              <a:buChar char="§"/>
              <a:tabLst>
                <a:tab pos="2514600" algn="l"/>
              </a:tabLst>
            </a:pPr>
            <a:r>
              <a:rPr lang="cs-CZ" sz="2300" dirty="0"/>
              <a:t>Kontakt na projektanty: 	</a:t>
            </a:r>
          </a:p>
          <a:p>
            <a:pPr marL="3105150" lvl="7" indent="-238125">
              <a:buClr>
                <a:srgbClr val="00B0F0"/>
              </a:buClr>
              <a:buFont typeface="Wingdings" panose="05000000000000000000" pitchFamily="2" charset="2"/>
              <a:buChar char="§"/>
              <a:tabLst>
                <a:tab pos="2781300" algn="l"/>
              </a:tabLst>
            </a:pPr>
            <a:r>
              <a:rPr lang="cs-CZ" sz="1800" dirty="0"/>
              <a:t>Ing. Martin Czerwek, Ing. Stanislav Juráň</a:t>
            </a:r>
          </a:p>
          <a:p>
            <a:pPr marL="3105150" lvl="8" indent="-238125">
              <a:buClr>
                <a:srgbClr val="00B0F0"/>
              </a:buClr>
              <a:buFont typeface="Wingdings" panose="05000000000000000000" pitchFamily="2" charset="2"/>
              <a:buChar char="§"/>
              <a:tabLst>
                <a:tab pos="2781300" algn="l"/>
              </a:tabLst>
            </a:pPr>
            <a:r>
              <a:rPr lang="cs-CZ" sz="1800" dirty="0"/>
              <a:t>Tel.: 603 516 710</a:t>
            </a:r>
          </a:p>
          <a:p>
            <a:pPr marL="3105150" lvl="8" indent="-238125">
              <a:buClr>
                <a:srgbClr val="00B0F0"/>
              </a:buClr>
              <a:buFont typeface="Wingdings" panose="05000000000000000000" pitchFamily="2" charset="2"/>
              <a:buChar char="§"/>
              <a:tabLst>
                <a:tab pos="2781300" algn="l"/>
              </a:tabLst>
            </a:pPr>
            <a:r>
              <a:rPr lang="cs-CZ" sz="1800" dirty="0"/>
              <a:t>E-mail: </a:t>
            </a:r>
            <a:r>
              <a:rPr lang="cs-CZ" sz="1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Czerwek@vodam.cz</a:t>
            </a:r>
            <a:endParaRPr lang="cs-CZ" sz="1800" dirty="0"/>
          </a:p>
          <a:p>
            <a:pPr marL="0" lvl="1" indent="-3238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2300" dirty="0"/>
              <a:t>Kontakt na kolegyni, která bude telefonovat zájemcům a vyřizovat inženýrskou činnost: </a:t>
            </a:r>
          </a:p>
          <a:p>
            <a:pPr marL="3143250" lvl="8" indent="-276225">
              <a:buClr>
                <a:srgbClr val="00B0F0"/>
              </a:buClr>
              <a:buFont typeface="Wingdings" panose="05000000000000000000" pitchFamily="2" charset="2"/>
              <a:buChar char="§"/>
              <a:tabLst>
                <a:tab pos="3048000" algn="l"/>
                <a:tab pos="3228975" algn="l"/>
              </a:tabLst>
            </a:pPr>
            <a:r>
              <a:rPr lang="cs-CZ" sz="1800" dirty="0"/>
              <a:t>Ing. Jana Juhaňáková</a:t>
            </a:r>
          </a:p>
          <a:p>
            <a:pPr marL="3143250" lvl="7" indent="-276225">
              <a:buClr>
                <a:srgbClr val="00B0F0"/>
              </a:buClr>
              <a:buFont typeface="Wingdings" panose="05000000000000000000" pitchFamily="2" charset="2"/>
              <a:buChar char="§"/>
              <a:tabLst>
                <a:tab pos="3048000" algn="l"/>
                <a:tab pos="3228975" algn="l"/>
              </a:tabLst>
            </a:pPr>
            <a:r>
              <a:rPr lang="cs-CZ" sz="1800" dirty="0"/>
              <a:t>Tel.: 739 257 815</a:t>
            </a:r>
          </a:p>
          <a:p>
            <a:pPr marL="3143250" lvl="7" indent="-276225">
              <a:buClr>
                <a:srgbClr val="00B0F0"/>
              </a:buClr>
              <a:buFont typeface="Wingdings" panose="05000000000000000000" pitchFamily="2" charset="2"/>
              <a:buChar char="§"/>
              <a:tabLst>
                <a:tab pos="3048000" algn="l"/>
                <a:tab pos="3228975" algn="l"/>
              </a:tabLst>
            </a:pPr>
            <a:r>
              <a:rPr lang="cs-CZ" sz="1800" dirty="0"/>
              <a:t>E-mail: </a:t>
            </a:r>
            <a:r>
              <a:rPr lang="cs-CZ" sz="1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juhanakova@vodam.cz</a:t>
            </a:r>
            <a:endParaRPr lang="cs-CZ" sz="1800" dirty="0"/>
          </a:p>
          <a:p>
            <a:pPr marL="3143250" lvl="7" indent="-276225">
              <a:buClr>
                <a:srgbClr val="00B0F0"/>
              </a:buClr>
              <a:buFont typeface="Wingdings" panose="05000000000000000000" pitchFamily="2" charset="2"/>
              <a:buChar char="§"/>
              <a:tabLst>
                <a:tab pos="3048000" algn="l"/>
                <a:tab pos="3228975" algn="l"/>
              </a:tabLst>
            </a:pPr>
            <a:endParaRPr lang="cs-CZ" sz="1800" dirty="0"/>
          </a:p>
          <a:p>
            <a:pPr marL="0" lvl="1" indent="0">
              <a:buClr>
                <a:srgbClr val="00B0F0"/>
              </a:buClr>
              <a:buNone/>
            </a:pPr>
            <a:r>
              <a:rPr lang="cs-CZ" sz="2000" dirty="0"/>
              <a:t>							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838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3F3BF3-AB65-D57F-3291-84A8C730B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2060"/>
                </a:solidFill>
              </a:rPr>
              <a:t>Přílohy projektové dokumentace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1050ECC-8AA3-09AA-C937-91F2542CD4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3500" b="1" dirty="0"/>
              <a:t>Textová část</a:t>
            </a:r>
            <a:endParaRPr lang="cs-CZ" sz="3500" dirty="0"/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Průvodní, souhrnná a technická zpráva.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3500" b="1" dirty="0"/>
              <a:t>Situace a přehledy</a:t>
            </a:r>
            <a:endParaRPr lang="cs-CZ" sz="3500" dirty="0"/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Přehledná situace území.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Katastrální situace.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Koordinační situace.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Identifikace každé DČOV včetně podrobné situace a podélného profilu.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b="1" dirty="0"/>
              <a:t>Technické výkresy</a:t>
            </a:r>
            <a:endParaRPr lang="cs-CZ" dirty="0"/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Půdorysy a řezy objektů DČOV.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Způsob osazení DČOV do výkopu.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Technologické schéma DČOV.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Přehledná tabulka všech navržených DČOV.</a:t>
            </a:r>
          </a:p>
          <a:p>
            <a:pPr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b="1" dirty="0"/>
              <a:t>Výkresy souvisejících objektů a zařízení</a:t>
            </a:r>
            <a:endParaRPr lang="cs-CZ" dirty="0"/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Vsakovací objekty.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Příčné řezy potrubím.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Revizní a kontrolní šachty.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Telemetrie a dálkový monitoring.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Přípojky NN.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 err="1"/>
              <a:t>Vyústní</a:t>
            </a:r>
            <a:r>
              <a:rPr lang="cs-CZ" dirty="0"/>
              <a:t> objekty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Křížení komunikací a vodoteče.</a:t>
            </a:r>
          </a:p>
          <a:p>
            <a:pPr lvl="1" fontAlgn="t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Další nezbytné výkresy podle konkrétní lokality.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AFE3993-782E-1D87-FA13-CA7B2993D9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1" y="3511550"/>
            <a:ext cx="3505200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49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51FD15-C02E-4EFC-85FB-4382C22DD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>
                <a:solidFill>
                  <a:srgbClr val="002060"/>
                </a:solidFill>
              </a:rPr>
              <a:t>Ukázka koordinační situace z jiného projektu</a:t>
            </a:r>
          </a:p>
        </p:txBody>
      </p:sp>
      <p:pic>
        <p:nvPicPr>
          <p:cNvPr id="7" name="Obrázek 6" descr="Obsah obrázku text, mapa, diagram, Plán">
            <a:extLst>
              <a:ext uri="{FF2B5EF4-FFF2-40B4-BE49-F238E27FC236}">
                <a16:creationId xmlns:a16="http://schemas.microsoft.com/office/drawing/2014/main" id="{C5A00E13-7AE0-E161-F3B1-8CBB39BDF7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71" b="20131"/>
          <a:stretch/>
        </p:blipFill>
        <p:spPr>
          <a:xfrm>
            <a:off x="285750" y="1417638"/>
            <a:ext cx="8572500" cy="4059709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6037D4A-9EF1-3E49-9ADF-28D0FE0D6B1F}"/>
              </a:ext>
            </a:extLst>
          </p:cNvPr>
          <p:cNvSpPr/>
          <p:nvPr/>
        </p:nvSpPr>
        <p:spPr>
          <a:xfrm>
            <a:off x="1352550" y="1552575"/>
            <a:ext cx="419100" cy="95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D221C38A-63BA-DB07-2BD9-380EC9DCCBF9}"/>
              </a:ext>
            </a:extLst>
          </p:cNvPr>
          <p:cNvSpPr/>
          <p:nvPr/>
        </p:nvSpPr>
        <p:spPr>
          <a:xfrm>
            <a:off x="285750" y="1417638"/>
            <a:ext cx="1600200" cy="2301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7DB2D343-F10A-D3C1-631B-749A01EA2FBF}"/>
              </a:ext>
            </a:extLst>
          </p:cNvPr>
          <p:cNvSpPr/>
          <p:nvPr/>
        </p:nvSpPr>
        <p:spPr>
          <a:xfrm>
            <a:off x="7258050" y="4381499"/>
            <a:ext cx="1600200" cy="10958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6536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951FD15-C02E-4EFC-85FB-4382C22DD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>
                <a:solidFill>
                  <a:srgbClr val="002060"/>
                </a:solidFill>
              </a:rPr>
              <a:t>Ukázky výkresů z jiného projektu</a:t>
            </a:r>
          </a:p>
        </p:txBody>
      </p:sp>
      <p:pic>
        <p:nvPicPr>
          <p:cNvPr id="4" name="Obrázek 3" descr="Obsah obrázku text, diagram, Paralelní, Plán&#10;&#10;Obsah vygenerovaný umělou inteligencí může být nesprávný.">
            <a:extLst>
              <a:ext uri="{FF2B5EF4-FFF2-40B4-BE49-F238E27FC236}">
                <a16:creationId xmlns:a16="http://schemas.microsoft.com/office/drawing/2014/main" id="{1C9EB73E-B68E-DBC0-A3C5-34B432B8D4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8"/>
          <a:stretch/>
        </p:blipFill>
        <p:spPr>
          <a:xfrm>
            <a:off x="633743" y="1837853"/>
            <a:ext cx="2662876" cy="3670426"/>
          </a:xfrm>
          <a:prstGeom prst="rect">
            <a:avLst/>
          </a:prstGeom>
        </p:spPr>
      </p:pic>
      <p:pic>
        <p:nvPicPr>
          <p:cNvPr id="6" name="Obrázek 5" descr="Obsah obrázku text, snímek obrazovky, diagram, Paralelní">
            <a:extLst>
              <a:ext uri="{FF2B5EF4-FFF2-40B4-BE49-F238E27FC236}">
                <a16:creationId xmlns:a16="http://schemas.microsoft.com/office/drawing/2014/main" id="{53348D97-0243-9F32-7010-78FFAE23AA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3267"/>
          <a:stretch/>
        </p:blipFill>
        <p:spPr>
          <a:xfrm>
            <a:off x="3296620" y="1122629"/>
            <a:ext cx="2035872" cy="2892026"/>
          </a:xfrm>
          <a:prstGeom prst="rect">
            <a:avLst/>
          </a:prstGeom>
        </p:spPr>
      </p:pic>
      <p:pic>
        <p:nvPicPr>
          <p:cNvPr id="8" name="Obrázek 7" descr="Obsah obrázku text, diagram, Plán, Paralelní">
            <a:extLst>
              <a:ext uri="{FF2B5EF4-FFF2-40B4-BE49-F238E27FC236}">
                <a16:creationId xmlns:a16="http://schemas.microsoft.com/office/drawing/2014/main" id="{CB3E0614-8F68-3B78-83D6-97D658B848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76" b="5611"/>
          <a:stretch/>
        </p:blipFill>
        <p:spPr>
          <a:xfrm>
            <a:off x="4839361" y="3219063"/>
            <a:ext cx="3974188" cy="2820493"/>
          </a:xfrm>
          <a:prstGeom prst="rect">
            <a:avLst/>
          </a:prstGeom>
        </p:spPr>
      </p:pic>
      <p:sp>
        <p:nvSpPr>
          <p:cNvPr id="3" name="Obdélník 2">
            <a:extLst>
              <a:ext uri="{FF2B5EF4-FFF2-40B4-BE49-F238E27FC236}">
                <a16:creationId xmlns:a16="http://schemas.microsoft.com/office/drawing/2014/main" id="{89D5F12E-2EEC-F910-729B-A501A67F0378}"/>
              </a:ext>
            </a:extLst>
          </p:cNvPr>
          <p:cNvSpPr/>
          <p:nvPr/>
        </p:nvSpPr>
        <p:spPr>
          <a:xfrm>
            <a:off x="633742" y="1837853"/>
            <a:ext cx="1595108" cy="1338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 4">
            <a:extLst>
              <a:ext uri="{FF2B5EF4-FFF2-40B4-BE49-F238E27FC236}">
                <a16:creationId xmlns:a16="http://schemas.microsoft.com/office/drawing/2014/main" id="{E2E604E3-17F8-3651-FFC2-DF471BB22FFA}"/>
              </a:ext>
            </a:extLst>
          </p:cNvPr>
          <p:cNvSpPr/>
          <p:nvPr/>
        </p:nvSpPr>
        <p:spPr>
          <a:xfrm>
            <a:off x="4839361" y="3219063"/>
            <a:ext cx="1560901" cy="143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Obdélník 6">
            <a:extLst>
              <a:ext uri="{FF2B5EF4-FFF2-40B4-BE49-F238E27FC236}">
                <a16:creationId xmlns:a16="http://schemas.microsoft.com/office/drawing/2014/main" id="{1BEC51E1-3AF8-D782-E785-BBDBD0B7325B}"/>
              </a:ext>
            </a:extLst>
          </p:cNvPr>
          <p:cNvSpPr/>
          <p:nvPr/>
        </p:nvSpPr>
        <p:spPr>
          <a:xfrm>
            <a:off x="6962775" y="4743450"/>
            <a:ext cx="1850774" cy="12961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6440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C3BF20-489D-C19C-513D-282B3C609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2060"/>
                </a:solidFill>
              </a:rPr>
              <a:t>Informace o DČOV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E00662B2-EAB9-D9F7-D18B-B7EFE967C5C7}"/>
              </a:ext>
            </a:extLst>
          </p:cNvPr>
          <p:cNvSpPr txBox="1"/>
          <p:nvPr/>
        </p:nvSpPr>
        <p:spPr>
          <a:xfrm>
            <a:off x="733331" y="1231271"/>
            <a:ext cx="784935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Balená čistírna odpadních vod využívá aktivační proces s aktivovaným kalem.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Zařízení se skládá z jedné plastové nádrže – bioreaktoru, který sdružuje v jedné nádrži funkci mechanického předčištění, akumulace přebytečného kalu, biologického čištění, oddělení vyčištěn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</a:t>
            </a: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vody od aktivovaného kalu v dosazovacím prostoru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DČOV nevyžaduje trvalou obsluhu</a:t>
            </a:r>
            <a:r>
              <a:rPr lang="cs-CZ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DČOV po uvedení do chodu pracuje automaticky. 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Ve stanovených intervalech je nutné vykonávat činnosti, nutné pro kontrolu a údržbu chodu ČOV a technologických parametrů čistícího procesu a zaznamenávat je do provozního deníku. Provozní deník je součástí provozního řádu.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PODMÍNKOU PRO UMÍSTĚNÍ DČOV NA POZEMKU JE JEJÍ PŘÍSTUPNOST PRO TECHNIKU PŘI VÝSTAVBĚ A PŘI PROVOZU (ČIŠTĚNÍ, SERVIS TECHNOLOGIE).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DČOV NENÍ PŘIZPŮSOBENA PRO PŘEJEZD VOZIDEL.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18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2982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E7B58-55C5-DFA2-E02A-667A803D1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B194AF6-EFC3-399F-1D76-2C6A84355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rgbClr val="002060"/>
                </a:solidFill>
              </a:rPr>
              <a:t>Technické podmínky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6F4EA99D-57CC-64A1-3E17-A6C8AFFC2345}"/>
              </a:ext>
            </a:extLst>
          </p:cNvPr>
          <p:cNvSpPr txBox="1"/>
          <p:nvPr/>
        </p:nvSpPr>
        <p:spPr>
          <a:xfrm>
            <a:off x="733331" y="1231271"/>
            <a:ext cx="78493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>
                <a:ea typeface="Times New Roman" panose="02020603050405020304" pitchFamily="18" charset="0"/>
                <a:cs typeface="Arial" panose="020B0604020202020204" pitchFamily="34" charset="0"/>
              </a:rPr>
              <a:t>Jedna nemovitost = jedna DČOV. 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>
                <a:ea typeface="Times New Roman" panose="02020603050405020304" pitchFamily="18" charset="0"/>
                <a:cs typeface="Arial" panose="020B0604020202020204" pitchFamily="34" charset="0"/>
              </a:rPr>
              <a:t>Do DČOV lze připojit pouze odpadní vody z WC, kuchyně, koupelny a případně prádelny.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>
                <a:ea typeface="Times New Roman" panose="02020603050405020304" pitchFamily="18" charset="0"/>
                <a:cs typeface="Arial" panose="020B0604020202020204" pitchFamily="34" charset="0"/>
              </a:rPr>
              <a:t>DEŠŤOVÉ VODY NESMÍ BÝT NAPOJENY DO DČOV. Stávající dešťová kanalizace v obci zůstane zachována. 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>
                <a:ea typeface="Times New Roman" panose="02020603050405020304" pitchFamily="18" charset="0"/>
                <a:cs typeface="Arial" panose="020B0604020202020204" pitchFamily="34" charset="0"/>
              </a:rPr>
              <a:t>Potrubí na vlastním pozemku ukládat bez zbytečných směrových a výškových lomů. • Materiál - PVC pro venkovní kanalizaci – barva oranžová, příp. PP (oranžová nebo zelená). 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>
                <a:ea typeface="Times New Roman" panose="02020603050405020304" pitchFamily="18" charset="0"/>
                <a:cs typeface="Arial" panose="020B0604020202020204" pitchFamily="34" charset="0"/>
              </a:rPr>
              <a:t>Profil DN 125,150 – minimální sklon potrubí 2 %. 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>
                <a:ea typeface="Times New Roman" panose="02020603050405020304" pitchFamily="18" charset="0"/>
                <a:cs typeface="Arial" panose="020B0604020202020204" pitchFamily="34" charset="0"/>
              </a:rPr>
              <a:t>Stávající žumpa či biologický septik může být po přepojení nemovitosti do DČOV využíván jako nádrž na přečištěnou odpadní vodu. 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>
                <a:ea typeface="Times New Roman" panose="02020603050405020304" pitchFamily="18" charset="0"/>
                <a:cs typeface="Arial" panose="020B0604020202020204" pitchFamily="34" charset="0"/>
              </a:rPr>
              <a:t>Do DČOV nelze vypouštět přepad ze žumpy, ani předčištěné vody z biologických septiků.</a:t>
            </a:r>
          </a:p>
          <a:p>
            <a:pPr marL="285750" indent="-285750">
              <a:buClr>
                <a:srgbClr val="00B0F0"/>
              </a:buClr>
              <a:buFont typeface="Wingdings" panose="05000000000000000000" pitchFamily="2" charset="2"/>
              <a:buChar char="§"/>
            </a:pPr>
            <a:r>
              <a:rPr lang="cs-CZ" dirty="0"/>
              <a:t>Nejbližší doporučená bezpečná vzdálenost DČOV od jiných staveb (domy, stodoly, zděné ploty, apod.) je 2,5 m (HRANA VÝKOPU) z důvodu ochrany statiky těchto staveb při provádění výkopu.</a:t>
            </a:r>
          </a:p>
        </p:txBody>
      </p:sp>
    </p:spTree>
    <p:extLst>
      <p:ext uri="{BB962C8B-B14F-4D97-AF65-F5344CB8AC3E}">
        <p14:creationId xmlns:p14="http://schemas.microsoft.com/office/powerpoint/2010/main" val="27571130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405E80-85E6-6DAB-2238-1E461EFBD7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Technologické schéma DČOV</a:t>
            </a:r>
          </a:p>
        </p:txBody>
      </p:sp>
      <p:pic>
        <p:nvPicPr>
          <p:cNvPr id="5" name="Obrázek 4" descr="Obsah obrázku text, diagram, řada/pruh, Paralelní&#10;&#10;Obsah vygenerovaný umělou inteligencí může být nesprávný.">
            <a:extLst>
              <a:ext uri="{FF2B5EF4-FFF2-40B4-BE49-F238E27FC236}">
                <a16:creationId xmlns:a16="http://schemas.microsoft.com/office/drawing/2014/main" id="{6DAD9F71-7A91-442F-04AF-AF2E46180D8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" t="11353" r="3215" b="9175"/>
          <a:stretch/>
        </p:blipFill>
        <p:spPr>
          <a:xfrm>
            <a:off x="457200" y="1290889"/>
            <a:ext cx="4957215" cy="2973293"/>
          </a:xfrm>
          <a:prstGeom prst="rect">
            <a:avLst/>
          </a:prstGeom>
        </p:spPr>
      </p:pic>
      <p:pic>
        <p:nvPicPr>
          <p:cNvPr id="4" name="Obrázek 3" descr="Obsah obrázku text, snímek obrazovky, Písmo, dokument&#10;&#10;Obsah vygenerovaný umělou inteligencí může být nesprávný.">
            <a:extLst>
              <a:ext uri="{FF2B5EF4-FFF2-40B4-BE49-F238E27FC236}">
                <a16:creationId xmlns:a16="http://schemas.microsoft.com/office/drawing/2014/main" id="{BD71264C-F859-0B16-D9D0-DB07F64564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194" y="2985380"/>
            <a:ext cx="3652507" cy="292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587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7AB6AB-C43D-23BB-54F2-11D234614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Ukázky DČOV - provoz</a:t>
            </a: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900B0121-FE31-0725-E9BF-1BB716F33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329" y="1167898"/>
            <a:ext cx="3667881" cy="4707605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AB73BE78-7C1F-FAC4-34E3-AE00779E5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792" y="1167898"/>
            <a:ext cx="3532587" cy="47076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99881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22229C-E04F-895A-B323-B7AEBB48B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BAC02A-D7CD-3A3B-AF28-73E454A00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Ukázky DČOV - provoz</a:t>
            </a:r>
          </a:p>
        </p:txBody>
      </p:sp>
      <p:pic>
        <p:nvPicPr>
          <p:cNvPr id="5" name="Zástupný symbol pro obsah 1">
            <a:extLst>
              <a:ext uri="{FF2B5EF4-FFF2-40B4-BE49-F238E27FC236}">
                <a16:creationId xmlns:a16="http://schemas.microsoft.com/office/drawing/2014/main" id="{3ACE2D94-9CA3-BAD1-53F4-D6906E5F00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38" y="1114725"/>
            <a:ext cx="3329304" cy="4436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432DFD21-E297-2157-6928-3173A98E89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32" y="1114725"/>
            <a:ext cx="3327530" cy="44367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5122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6A005C-0234-F69F-9A5A-B294181AE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2A0348-B9DA-B0A7-DF3A-C438DA0C7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Ukázky DČOV - provoz</a:t>
            </a:r>
          </a:p>
        </p:txBody>
      </p:sp>
      <p:pic>
        <p:nvPicPr>
          <p:cNvPr id="5" name="Obrázek 4" descr="Obsah obrázku území, voda, venku, Odpadkový kontejner&#10;&#10;Obsah vygenerovaný umělou inteligencí může být nesprávný.">
            <a:extLst>
              <a:ext uri="{FF2B5EF4-FFF2-40B4-BE49-F238E27FC236}">
                <a16:creationId xmlns:a16="http://schemas.microsoft.com/office/drawing/2014/main" id="{7310CD71-E479-C8BD-AD57-9BFDCB649C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05" y="1232207"/>
            <a:ext cx="4168775" cy="3122510"/>
          </a:xfrm>
          <a:prstGeom prst="rect">
            <a:avLst/>
          </a:prstGeom>
        </p:spPr>
      </p:pic>
      <p:pic>
        <p:nvPicPr>
          <p:cNvPr id="7" name="Obrázek 6" descr="Obsah obrázku venku, území, obloha, beton&#10;&#10;Obsah vygenerovaný umělou inteligencí může být nesprávný.">
            <a:extLst>
              <a:ext uri="{FF2B5EF4-FFF2-40B4-BE49-F238E27FC236}">
                <a16:creationId xmlns:a16="http://schemas.microsoft.com/office/drawing/2014/main" id="{56A18B20-D27F-EC02-AF87-98346466E30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7266" y="2688878"/>
            <a:ext cx="4255129" cy="3191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64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B6B1C4-F9FF-5A83-3274-41423456EA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E9F8EF-F58C-8D25-0506-0D9DE08D3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Ukázky DČOV - vizualizace</a:t>
            </a:r>
          </a:p>
        </p:txBody>
      </p:sp>
      <p:pic>
        <p:nvPicPr>
          <p:cNvPr id="5" name="Obrázek 4" descr="Obsah obrázku kbelík, nádoba">
            <a:extLst>
              <a:ext uri="{FF2B5EF4-FFF2-40B4-BE49-F238E27FC236}">
                <a16:creationId xmlns:a16="http://schemas.microsoft.com/office/drawing/2014/main" id="{85ECEE28-E9C5-8EBB-4DD2-BBA94AB6C1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06" r="23144"/>
          <a:stretch/>
        </p:blipFill>
        <p:spPr>
          <a:xfrm>
            <a:off x="457199" y="1648115"/>
            <a:ext cx="3816397" cy="3816397"/>
          </a:xfrm>
          <a:prstGeom prst="rect">
            <a:avLst/>
          </a:prstGeom>
        </p:spPr>
      </p:pic>
      <p:pic>
        <p:nvPicPr>
          <p:cNvPr id="7" name="Obrázek 6" descr="Obsah obrázku Odpadkový kontejner, válec, koš, nádoba">
            <a:extLst>
              <a:ext uri="{FF2B5EF4-FFF2-40B4-BE49-F238E27FC236}">
                <a16:creationId xmlns:a16="http://schemas.microsoft.com/office/drawing/2014/main" id="{5064839F-8A61-19B6-75EC-829C674FFF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5917" y="1417638"/>
            <a:ext cx="3288562" cy="427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1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pozadí 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08520" y="0"/>
            <a:ext cx="9252520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5760" y="945304"/>
            <a:ext cx="8892480" cy="1008112"/>
          </a:xfrm>
        </p:spPr>
        <p:txBody>
          <a:bodyPr>
            <a:normAutofit fontScale="90000"/>
          </a:bodyPr>
          <a:lstStyle/>
          <a:p>
            <a:r>
              <a:rPr lang="cs-CZ" b="1" dirty="0"/>
              <a:t>Děkujeme za pozornost</a:t>
            </a:r>
            <a:br>
              <a:rPr lang="cs-CZ" sz="3200" b="1" dirty="0"/>
            </a:br>
            <a:endParaRPr lang="cs-CZ" sz="30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700808"/>
            <a:ext cx="8229600" cy="388843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cs-CZ" sz="2000" dirty="0"/>
          </a:p>
          <a:p>
            <a:pPr algn="ctr">
              <a:buNone/>
            </a:pPr>
            <a:r>
              <a:rPr lang="cs-CZ" sz="2000" dirty="0"/>
              <a:t>PROJEKTY VODAM s.r.o</a:t>
            </a:r>
          </a:p>
          <a:p>
            <a:pPr algn="ctr">
              <a:buNone/>
            </a:pPr>
            <a:r>
              <a:rPr lang="cs-CZ" sz="2000" dirty="0"/>
              <a:t>Galašova 158</a:t>
            </a:r>
          </a:p>
          <a:p>
            <a:pPr algn="ctr">
              <a:buNone/>
            </a:pPr>
            <a:r>
              <a:rPr lang="cs-CZ" sz="2000" dirty="0"/>
              <a:t>753 01 Hranice</a:t>
            </a:r>
          </a:p>
          <a:p>
            <a:pPr algn="ctr">
              <a:buNone/>
            </a:pPr>
            <a:endParaRPr lang="cs-CZ" sz="2000" dirty="0"/>
          </a:p>
          <a:p>
            <a:pPr algn="ctr">
              <a:buNone/>
            </a:pPr>
            <a:endParaRPr lang="cs-CZ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Stupně šedi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2041</TotalTime>
  <Words>1284</Words>
  <Application>Microsoft Office PowerPoint</Application>
  <PresentationFormat>Předvádění na obrazovce (4:3)</PresentationFormat>
  <Paragraphs>150</Paragraphs>
  <Slides>19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19</vt:i4>
      </vt:variant>
    </vt:vector>
  </HeadingPairs>
  <TitlesOfParts>
    <vt:vector size="24" baseType="lpstr">
      <vt:lpstr>Arial</vt:lpstr>
      <vt:lpstr>Calibri</vt:lpstr>
      <vt:lpstr>Times New Roman</vt:lpstr>
      <vt:lpstr>Wingdings</vt:lpstr>
      <vt:lpstr>Motiv sady Office</vt:lpstr>
      <vt:lpstr>Projektování v oblasti likvidace odpadních vod </vt:lpstr>
      <vt:lpstr>A. Obecné poznámky a zkušenosti projektanta v oblasti decentralizovaného čištění odpadních vod </vt:lpstr>
      <vt:lpstr>Podmínky dotační výzvy</vt:lpstr>
      <vt:lpstr>Projektování a povolení DČOV – vyhláška 131/2024 Sb. Vyhláška o dokumentaci staveb</vt:lpstr>
      <vt:lpstr>Forma povolování DČOV</vt:lpstr>
      <vt:lpstr>B. Odkanalizování obce Jakartovice systémem MDČOV, II. etapa</vt:lpstr>
      <vt:lpstr>Jak probíhá schůzka při projednání umístění ČOV a objektů</vt:lpstr>
      <vt:lpstr>Jak probíhá schůzka při projednání jedné ČOV</vt:lpstr>
      <vt:lpstr>Přílohy projektové dokumentace</vt:lpstr>
      <vt:lpstr>Ukázka koordinační situace z jiného projektu</vt:lpstr>
      <vt:lpstr>Ukázky výkresů z jiného projektu</vt:lpstr>
      <vt:lpstr>Informace o DČOV</vt:lpstr>
      <vt:lpstr>Technické podmínky</vt:lpstr>
      <vt:lpstr>Technologické schéma DČOV</vt:lpstr>
      <vt:lpstr>Ukázky DČOV - provoz</vt:lpstr>
      <vt:lpstr>Ukázky DČOV - provoz</vt:lpstr>
      <vt:lpstr>Ukázky DČOV - provoz</vt:lpstr>
      <vt:lpstr>Ukázky DČOV - vizualizace</vt:lpstr>
      <vt:lpstr>Děkujeme za pozornost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beranek</dc:creator>
  <cp:lastModifiedBy>Martin Czerwek</cp:lastModifiedBy>
  <cp:revision>94</cp:revision>
  <dcterms:created xsi:type="dcterms:W3CDTF">2020-09-30T06:41:10Z</dcterms:created>
  <dcterms:modified xsi:type="dcterms:W3CDTF">2026-06-30T09:57:41Z</dcterms:modified>
</cp:coreProperties>
</file>